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theme/themeOverride3.xml" ContentType="application/vnd.openxmlformats-officedocument.themeOverride+xml"/>
  <Override PartName="/ppt/tags/tag4.xml" ContentType="application/vnd.openxmlformats-officedocument.presentationml.tags+xml"/>
  <Override PartName="/ppt/theme/themeOverride4.xml" ContentType="application/vnd.openxmlformats-officedocument.themeOverride+xml"/>
  <Override PartName="/ppt/tags/tag5.xml" ContentType="application/vnd.openxmlformats-officedocument.presentationml.tags+xml"/>
  <Override PartName="/ppt/theme/themeOverride5.xml" ContentType="application/vnd.openxmlformats-officedocument.themeOverride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12"/>
  </p:notesMasterIdLst>
  <p:handoutMasterIdLst>
    <p:handoutMasterId r:id="rId13"/>
  </p:handoutMasterIdLst>
  <p:sldIdLst>
    <p:sldId id="290" r:id="rId3"/>
    <p:sldId id="258" r:id="rId4"/>
    <p:sldId id="327" r:id="rId5"/>
    <p:sldId id="346" r:id="rId6"/>
    <p:sldId id="363" r:id="rId7"/>
    <p:sldId id="372" r:id="rId8"/>
    <p:sldId id="370" r:id="rId9"/>
    <p:sldId id="371" r:id="rId10"/>
    <p:sldId id="373" r:id="rId11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0868"/>
    <a:srgbClr val="210DB3"/>
    <a:srgbClr val="106FB0"/>
    <a:srgbClr val="0530BB"/>
    <a:srgbClr val="034ABD"/>
    <a:srgbClr val="0B5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vertBarState="maximized">
    <p:restoredLeft sz="15663" autoAdjust="0"/>
    <p:restoredTop sz="91826" autoAdjust="0"/>
  </p:normalViewPr>
  <p:slideViewPr>
    <p:cSldViewPr>
      <p:cViewPr varScale="1">
        <p:scale>
          <a:sx n="97" d="100"/>
          <a:sy n="97" d="100"/>
        </p:scale>
        <p:origin x="-114" y="-1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orient="horz" pos="2208"/>
        <p:guide pos="2160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/>
              <a:t>5/31/2020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/>
              <a:t>5/31/2020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/>
              <a:t>5/31/2020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/>
              <a:t>5/31/2020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5/31/2020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5/31/2020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5/31/2020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5/31/2020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5.wma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wm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6.wma"/><Relationship Id="rId7" Type="http://schemas.openxmlformats.org/officeDocument/2006/relationships/image" Target="../media/image5.png"/><Relationship Id="rId2" Type="http://schemas.openxmlformats.org/officeDocument/2006/relationships/tags" Target="../tags/tag3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wma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7.wma"/><Relationship Id="rId7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wma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8.wma"/><Relationship Id="rId7" Type="http://schemas.openxmlformats.org/officeDocument/2006/relationships/image" Target="../media/image6.png"/><Relationship Id="rId2" Type="http://schemas.openxmlformats.org/officeDocument/2006/relationships/tags" Target="../tags/tag5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wma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9.wma"/><Relationship Id="rId7" Type="http://schemas.openxmlformats.org/officeDocument/2006/relationships/image" Target="../media/image8.jpeg"/><Relationship Id="rId2" Type="http://schemas.openxmlformats.org/officeDocument/2006/relationships/tags" Target="../tags/tag6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wm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</a:t>
            </a:r>
            <a:r>
              <a:rPr lang="en-US" sz="32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Language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Lecture 14</a:t>
            </a: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26"/>
    </mc:Choice>
    <mc:Fallback>
      <p:transition spd="slow" advTm="9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 smtClean="0"/>
              <a:t>Arm </a:t>
            </a:r>
            <a:r>
              <a:rPr lang="en-US" sz="2000" b="1" dirty="0"/>
              <a:t>Assembly Language Programming and Architecture,  Volume 1, 1st edition, Muhammad Ali </a:t>
            </a:r>
            <a:r>
              <a:rPr lang="en-US" sz="2000" b="1" dirty="0" err="1"/>
              <a:t>Mazidi</a:t>
            </a:r>
            <a:r>
              <a:rPr lang="en-US" sz="2000" b="1" dirty="0"/>
              <a:t>, </a:t>
            </a:r>
            <a:r>
              <a:rPr lang="en-US" sz="2000" b="1" dirty="0" err="1"/>
              <a:t>Sarmad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and </a:t>
            </a:r>
            <a:r>
              <a:rPr lang="en-US" sz="2000" b="1" dirty="0" err="1"/>
              <a:t>Sepehr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</a:t>
            </a:r>
            <a:r>
              <a:rPr lang="en-US" sz="2000" b="1" dirty="0" err="1"/>
              <a:t>MicroDigitalEd</a:t>
            </a:r>
            <a:r>
              <a:rPr lang="en-US" sz="2000" b="1" dirty="0"/>
              <a:t>, </a:t>
            </a:r>
            <a:r>
              <a:rPr lang="en-US" sz="2000" b="1" dirty="0" smtClean="0"/>
              <a:t>2013.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endParaRPr lang="en-US" sz="2000" b="1" dirty="0"/>
          </a:p>
          <a:p>
            <a:pPr algn="l"/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algn="l"/>
            <a:endParaRPr lang="fa-IR" sz="16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71"/>
    </mc:Choice>
    <mc:Fallback>
      <p:transition spd="slow" advTm="15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Why to Learn Assembly Language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990600"/>
            <a:ext cx="84582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HLL can </a:t>
            </a:r>
            <a:r>
              <a:rPr lang="en-US" sz="2400" b="1" dirty="0"/>
              <a:t>greatly enhance programmer </a:t>
            </a:r>
            <a:r>
              <a:rPr lang="en-US" sz="2400" b="1" dirty="0" smtClean="0"/>
              <a:t>productivity, </a:t>
            </a:r>
            <a:r>
              <a:rPr lang="en-US" sz="2400" b="1" dirty="0" smtClean="0">
                <a:solidFill>
                  <a:srgbClr val="FF0000"/>
                </a:solidFill>
              </a:rPr>
              <a:t>BUT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cs typeface="B Nazanin" pitchFamily="2" charset="-78"/>
              </a:rPr>
              <a:t>Writing assembly code </a:t>
            </a:r>
            <a:r>
              <a:rPr lang="en-US" sz="2400" b="1" dirty="0" smtClean="0">
                <a:cs typeface="B Nazanin" pitchFamily="2" charset="-78"/>
              </a:rPr>
              <a:t>is </a:t>
            </a:r>
            <a:r>
              <a:rPr lang="en-US" sz="2400" b="1" dirty="0">
                <a:cs typeface="B Nazanin" pitchFamily="2" charset="-78"/>
              </a:rPr>
              <a:t>desirable or </a:t>
            </a:r>
            <a:r>
              <a:rPr lang="en-US" sz="2400" b="1" dirty="0" smtClean="0">
                <a:cs typeface="B Nazanin" pitchFamily="2" charset="-78"/>
              </a:rPr>
              <a:t>necessary for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 smtClean="0">
                <a:cs typeface="B Nazanin" pitchFamily="2" charset="-78"/>
              </a:rPr>
              <a:t>The </a:t>
            </a:r>
            <a:r>
              <a:rPr lang="en-US" sz="2400" b="1" dirty="0">
                <a:cs typeface="B Nazanin" pitchFamily="2" charset="-78"/>
              </a:rPr>
              <a:t>first steps in booting the </a:t>
            </a:r>
            <a:r>
              <a:rPr lang="en-US" sz="2400" b="1" dirty="0" smtClean="0">
                <a:cs typeface="B Nazanin" pitchFamily="2" charset="-78"/>
              </a:rPr>
              <a:t>computer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 smtClean="0">
                <a:cs typeface="B Nazanin" pitchFamily="2" charset="-78"/>
              </a:rPr>
              <a:t>Code </a:t>
            </a:r>
            <a:r>
              <a:rPr lang="en-US" sz="2400" b="1" dirty="0">
                <a:cs typeface="B Nazanin" pitchFamily="2" charset="-78"/>
              </a:rPr>
              <a:t>to handle </a:t>
            </a:r>
            <a:r>
              <a:rPr lang="en-US" sz="2400" b="1" dirty="0" smtClean="0">
                <a:cs typeface="B Nazanin" pitchFamily="2" charset="-78"/>
              </a:rPr>
              <a:t>interrupts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 smtClean="0">
                <a:cs typeface="B Nazanin" pitchFamily="2" charset="-78"/>
              </a:rPr>
              <a:t>Low-level </a:t>
            </a:r>
            <a:r>
              <a:rPr lang="en-US" sz="2400" b="1" dirty="0">
                <a:cs typeface="B Nazanin" pitchFamily="2" charset="-78"/>
              </a:rPr>
              <a:t>locking code for multi-threaded </a:t>
            </a:r>
            <a:r>
              <a:rPr lang="en-US" sz="2400" b="1" dirty="0" smtClean="0">
                <a:cs typeface="B Nazanin" pitchFamily="2" charset="-78"/>
              </a:rPr>
              <a:t>programs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 smtClean="0">
                <a:cs typeface="B Nazanin" pitchFamily="2" charset="-78"/>
              </a:rPr>
              <a:t>Code </a:t>
            </a:r>
            <a:r>
              <a:rPr lang="en-US" sz="2400" b="1" dirty="0">
                <a:cs typeface="B Nazanin" pitchFamily="2" charset="-78"/>
              </a:rPr>
              <a:t>for machines where no compiler </a:t>
            </a:r>
            <a:r>
              <a:rPr lang="en-US" sz="2400" b="1" dirty="0" smtClean="0">
                <a:cs typeface="B Nazanin" pitchFamily="2" charset="-78"/>
              </a:rPr>
              <a:t>exists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 smtClean="0">
                <a:cs typeface="B Nazanin" pitchFamily="2" charset="-78"/>
              </a:rPr>
              <a:t>Code </a:t>
            </a:r>
            <a:r>
              <a:rPr lang="en-US" sz="2400" b="1" dirty="0">
                <a:cs typeface="B Nazanin" pitchFamily="2" charset="-78"/>
              </a:rPr>
              <a:t>which needs to be </a:t>
            </a:r>
            <a:r>
              <a:rPr lang="en-US" sz="2400" b="1" dirty="0" smtClean="0">
                <a:cs typeface="B Nazanin" pitchFamily="2" charset="-78"/>
              </a:rPr>
              <a:t>optimized beyond </a:t>
            </a:r>
            <a:r>
              <a:rPr lang="en-US" sz="2400" b="1" dirty="0">
                <a:cs typeface="B Nazanin" pitchFamily="2" charset="-78"/>
              </a:rPr>
              <a:t>the limits of the </a:t>
            </a:r>
            <a:r>
              <a:rPr lang="en-US" sz="2400" b="1" dirty="0" smtClean="0">
                <a:cs typeface="B Nazanin" pitchFamily="2" charset="-78"/>
              </a:rPr>
              <a:t>compiler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 smtClean="0">
                <a:cs typeface="B Nazanin" pitchFamily="2" charset="-78"/>
              </a:rPr>
              <a:t>On </a:t>
            </a:r>
            <a:r>
              <a:rPr lang="en-US" sz="2400" b="1" dirty="0">
                <a:cs typeface="B Nazanin" pitchFamily="2" charset="-78"/>
              </a:rPr>
              <a:t>computers with very limited </a:t>
            </a:r>
            <a:r>
              <a:rPr lang="en-US" sz="2400" b="1" dirty="0" smtClean="0">
                <a:cs typeface="B Nazanin" pitchFamily="2" charset="-78"/>
              </a:rPr>
              <a:t>memory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 smtClean="0">
                <a:cs typeface="B Nazanin" pitchFamily="2" charset="-78"/>
              </a:rPr>
              <a:t>Code </a:t>
            </a:r>
            <a:r>
              <a:rPr lang="en-US" sz="2400" b="1" dirty="0">
                <a:cs typeface="B Nazanin" pitchFamily="2" charset="-78"/>
              </a:rPr>
              <a:t>that requires low-level access to architectural and/or processor </a:t>
            </a:r>
            <a:r>
              <a:rPr lang="en-US" sz="2400" b="1" dirty="0" smtClean="0">
                <a:cs typeface="B Nazanin" pitchFamily="2" charset="-78"/>
              </a:rPr>
              <a:t>features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 smtClean="0">
                <a:cs typeface="B Nazanin" pitchFamily="2" charset="-78"/>
              </a:rPr>
              <a:t>Write a compiler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 smtClean="0">
                <a:cs typeface="B Nazanin" pitchFamily="2" charset="-78"/>
              </a:rPr>
              <a:t>Program </a:t>
            </a:r>
            <a:r>
              <a:rPr lang="en-US" sz="2400" b="1" dirty="0">
                <a:cs typeface="B Nazanin" pitchFamily="2" charset="-78"/>
              </a:rPr>
              <a:t>device </a:t>
            </a:r>
            <a:r>
              <a:rPr lang="en-US" sz="2400" b="1" dirty="0" smtClean="0">
                <a:cs typeface="B Nazanin" pitchFamily="2" charset="-78"/>
              </a:rPr>
              <a:t>drivers</a:t>
            </a:r>
            <a:endParaRPr lang="fa-IR" sz="2400" b="1" dirty="0">
              <a:cs typeface="B Nazanin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51381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8273"/>
    </mc:Choice>
    <mc:Fallback>
      <p:transition spd="slow" advTm="10482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28700" y="2362200"/>
            <a:ext cx="67818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ARM Architecture and Assembly </a:t>
            </a:r>
            <a:r>
              <a:rPr lang="en-US" sz="3200" b="1" dirty="0" smtClean="0"/>
              <a:t>Language Programming </a:t>
            </a: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194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09"/>
    </mc:Choice>
    <mc:Fallback>
      <p:transition spd="slow" advTm="14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SUB Instruction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458200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We have already seen MOV and ADD instr.</a:t>
            </a:r>
          </a:p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SUB Rd, </a:t>
            </a:r>
            <a:r>
              <a:rPr lang="en-US" sz="2800" b="1" dirty="0" err="1">
                <a:solidFill>
                  <a:srgbClr val="C00000"/>
                </a:solidFill>
              </a:rPr>
              <a:t>Rn</a:t>
            </a:r>
            <a:r>
              <a:rPr lang="en-US" sz="2800" b="1" dirty="0">
                <a:solidFill>
                  <a:srgbClr val="C00000"/>
                </a:solidFill>
              </a:rPr>
              <a:t>, Op2 ; </a:t>
            </a:r>
            <a:r>
              <a:rPr lang="en-US" sz="2800" b="1" dirty="0">
                <a:solidFill>
                  <a:schemeClr val="accent3">
                    <a:lumMod val="50000"/>
                  </a:schemeClr>
                </a:solidFill>
              </a:rPr>
              <a:t>Rd = </a:t>
            </a:r>
            <a:r>
              <a:rPr lang="en-US" sz="2800" b="1" dirty="0" err="1">
                <a:solidFill>
                  <a:schemeClr val="accent3">
                    <a:lumMod val="50000"/>
                  </a:schemeClr>
                </a:solidFill>
              </a:rPr>
              <a:t>Rn</a:t>
            </a:r>
            <a:r>
              <a:rPr lang="en-US" sz="2800" b="1" dirty="0">
                <a:solidFill>
                  <a:schemeClr val="accent3">
                    <a:lumMod val="50000"/>
                  </a:schemeClr>
                </a:solidFill>
              </a:rPr>
              <a:t> – </a:t>
            </a:r>
            <a:r>
              <a:rPr lang="en-US" sz="2800" b="1" dirty="0" smtClean="0">
                <a:solidFill>
                  <a:schemeClr val="accent3">
                    <a:lumMod val="50000"/>
                  </a:schemeClr>
                </a:solidFill>
              </a:rPr>
              <a:t>Op2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A simple code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	</a:t>
            </a:r>
            <a:r>
              <a:rPr lang="pt-BR" sz="2000" b="1" dirty="0" smtClean="0">
                <a:solidFill>
                  <a:srgbClr val="C00000"/>
                </a:solidFill>
              </a:rPr>
              <a:t>MOV </a:t>
            </a:r>
            <a:r>
              <a:rPr lang="pt-BR" sz="2000" b="1" dirty="0">
                <a:solidFill>
                  <a:srgbClr val="C00000"/>
                </a:solidFill>
              </a:rPr>
              <a:t>R1, #0x34 ; </a:t>
            </a:r>
            <a:r>
              <a:rPr lang="pt-BR" sz="2000" b="1" dirty="0">
                <a:solidFill>
                  <a:schemeClr val="accent3">
                    <a:lumMod val="50000"/>
                  </a:schemeClr>
                </a:solidFill>
              </a:rPr>
              <a:t>load 0x34 into R1 (R1 = 0x34)</a:t>
            </a:r>
            <a:r>
              <a:rPr lang="pt-BR" sz="2000" dirty="0">
                <a:solidFill>
                  <a:schemeClr val="accent3">
                    <a:lumMod val="50000"/>
                  </a:schemeClr>
                </a:solidFill>
              </a:rPr>
              <a:t/>
            </a:r>
            <a:br>
              <a:rPr lang="pt-BR" sz="2000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pt-BR" sz="2000" dirty="0" smtClean="0">
                <a:solidFill>
                  <a:srgbClr val="C00000"/>
                </a:solidFill>
              </a:rPr>
              <a:t>	</a:t>
            </a:r>
            <a:r>
              <a:rPr lang="pt-BR" sz="2000" b="1" dirty="0" smtClean="0">
                <a:solidFill>
                  <a:srgbClr val="C00000"/>
                </a:solidFill>
              </a:rPr>
              <a:t>SUB </a:t>
            </a:r>
            <a:r>
              <a:rPr lang="pt-BR" sz="2000" b="1" dirty="0">
                <a:solidFill>
                  <a:srgbClr val="C00000"/>
                </a:solidFill>
              </a:rPr>
              <a:t>R5, R1, #0x25 ; </a:t>
            </a:r>
            <a:r>
              <a:rPr lang="pt-BR" sz="2000" b="1" dirty="0">
                <a:solidFill>
                  <a:schemeClr val="accent3">
                    <a:lumMod val="50000"/>
                  </a:schemeClr>
                </a:solidFill>
              </a:rPr>
              <a:t>R5 = R1 – 0x25 (R5 = 0x34 – 0x25)</a:t>
            </a:r>
            <a:r>
              <a:rPr lang="pt-BR" sz="2800" dirty="0"/>
              <a:t/>
            </a:r>
            <a:br>
              <a:rPr lang="pt-BR" sz="2800" dirty="0"/>
            </a:br>
            <a:r>
              <a:rPr lang="en-US" sz="2800" b="1" dirty="0">
                <a:solidFill>
                  <a:srgbClr val="C00000"/>
                </a:solidFill>
              </a:rPr>
              <a:t/>
            </a:r>
            <a:br>
              <a:rPr lang="en-US" sz="2800" b="1" dirty="0">
                <a:solidFill>
                  <a:srgbClr val="C00000"/>
                </a:solidFill>
              </a:rPr>
            </a:br>
            <a:endParaRPr lang="en-US" sz="2800" b="1" dirty="0">
              <a:solidFill>
                <a:srgbClr val="C00000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 smtClean="0"/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509518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5958"/>
    </mc:Choice>
    <mc:Fallback>
      <p:transition spd="slow" advTm="75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ALU Instructions Using GPRs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990600"/>
            <a:ext cx="7149007" cy="51816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43000" y="1295400"/>
            <a:ext cx="18288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52525" y="4267200"/>
            <a:ext cx="18288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52525" y="3800475"/>
            <a:ext cx="18288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3939167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08385"/>
    </mc:Choice>
    <mc:Fallback>
      <p:transition spd="slow" advTm="308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The ARM Memory Map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458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Memory space allocation in the ARM</a:t>
            </a:r>
            <a:endParaRPr lang="en-US" sz="2800" b="1" dirty="0" smtClean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4 gigabytes of directly accessible memory </a:t>
            </a:r>
            <a:r>
              <a:rPr lang="en-US" sz="2400" b="1" dirty="0" smtClean="0"/>
              <a:t>space	</a:t>
            </a:r>
          </a:p>
          <a:p>
            <a:pPr lvl="2" algn="ctr">
              <a:lnSpc>
                <a:spcPct val="150000"/>
              </a:lnSpc>
            </a:pPr>
            <a:r>
              <a:rPr lang="en-US" sz="2400" dirty="0">
                <a:solidFill>
                  <a:srgbClr val="C00000"/>
                </a:solidFill>
              </a:rPr>
              <a:t>from 0 to </a:t>
            </a:r>
            <a:r>
              <a:rPr lang="en-US" sz="2400" dirty="0" smtClean="0">
                <a:solidFill>
                  <a:srgbClr val="C00000"/>
                </a:solidFill>
              </a:rPr>
              <a:t>0xFFFFFFFF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Memory </a:t>
            </a:r>
            <a:r>
              <a:rPr lang="en-US" sz="2400" b="1" dirty="0"/>
              <a:t>space can be divided into five </a:t>
            </a:r>
            <a:r>
              <a:rPr lang="en-US" sz="2400" b="1" dirty="0" smtClean="0"/>
              <a:t>sections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On-chip peripheral and I/O </a:t>
            </a:r>
            <a:r>
              <a:rPr lang="en-US" sz="2000" b="1" dirty="0" smtClean="0"/>
              <a:t>registers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On-chip data </a:t>
            </a:r>
            <a:r>
              <a:rPr lang="en-US" sz="2000" b="1" dirty="0" smtClean="0"/>
              <a:t>SRAM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On-chip EEPROM (for saving critical data)</a:t>
            </a:r>
            <a:endParaRPr lang="en-US" sz="2000" b="1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On-chip Flash ROM (program space)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Off-chip DRAM space</a:t>
            </a:r>
            <a:br>
              <a:rPr lang="en-US" sz="2000" b="1" dirty="0"/>
            </a:br>
            <a:endParaRPr lang="en-US" sz="2000" b="1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 smtClean="0"/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6964651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11609"/>
    </mc:Choice>
    <mc:Fallback>
      <p:transition spd="slow" advTm="211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The ARM Memory Map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4582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Why both EEPROM and Flash?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Why </a:t>
            </a:r>
            <a:r>
              <a:rPr lang="en-US" sz="2800" b="1" dirty="0"/>
              <a:t>both </a:t>
            </a:r>
            <a:r>
              <a:rPr lang="en-US" sz="2800" b="1" dirty="0" smtClean="0"/>
              <a:t>SRAM and EEPROM?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>
                <a:solidFill>
                  <a:srgbClr val="C00000"/>
                </a:solidFill>
              </a:rPr>
              <a:t>IO-mapped </a:t>
            </a:r>
            <a:r>
              <a:rPr lang="en-US" sz="2800" b="1" dirty="0" smtClean="0"/>
              <a:t>or </a:t>
            </a:r>
            <a:r>
              <a:rPr lang="en-US" sz="2800" b="1" dirty="0" smtClean="0">
                <a:solidFill>
                  <a:srgbClr val="C00000"/>
                </a:solidFill>
              </a:rPr>
              <a:t>Memory-Mapped</a:t>
            </a:r>
            <a:r>
              <a:rPr lang="en-US" sz="2800" b="1" dirty="0" smtClean="0"/>
              <a:t> IO?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Memory space </a:t>
            </a:r>
            <a:r>
              <a:rPr lang="en-US" sz="2800" b="1" dirty="0" smtClean="0"/>
              <a:t>is 4GB; is it enough?</a:t>
            </a:r>
          </a:p>
          <a:p>
            <a:pPr lvl="1">
              <a:lnSpc>
                <a:spcPct val="150000"/>
              </a:lnSpc>
            </a:pPr>
            <a:r>
              <a:rPr lang="en-US" sz="2000" b="1" dirty="0"/>
              <a:t/>
            </a:r>
            <a:br>
              <a:rPr lang="en-US" sz="2000" b="1" dirty="0"/>
            </a:br>
            <a:endParaRPr lang="en-US" sz="2000" b="1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 smtClean="0"/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400" y="3886200"/>
            <a:ext cx="6662400" cy="231643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220199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06340"/>
    </mc:Choice>
    <mc:Fallback>
      <p:transition spd="slow" advTm="1006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The ARM Memory Map</a:t>
            </a:r>
          </a:p>
        </p:txBody>
      </p:sp>
      <p:pic>
        <p:nvPicPr>
          <p:cNvPr id="9" name="Picture 8" descr="F2-4_AnExampleOfARMMemoryAllocation.jpg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6601264" y="2043332"/>
            <a:ext cx="2286000" cy="396327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458200" cy="318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Q: A </a:t>
            </a:r>
            <a:r>
              <a:rPr lang="en-US" sz="2000" b="1" dirty="0"/>
              <a:t>given ARM chip has the following address assignments. Calculate the </a:t>
            </a:r>
            <a:r>
              <a:rPr lang="en-US" sz="2000" b="1" dirty="0" smtClean="0"/>
              <a:t>space and </a:t>
            </a:r>
            <a:r>
              <a:rPr lang="en-US" sz="2000" b="1" dirty="0"/>
              <a:t>the amount of memory given to each section</a:t>
            </a:r>
            <a:r>
              <a:rPr lang="en-US" sz="2000" b="1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 </a:t>
            </a:r>
            <a:r>
              <a:rPr lang="en-US" sz="2000" b="1" dirty="0" smtClean="0"/>
              <a:t>    </a:t>
            </a:r>
            <a:r>
              <a:rPr lang="en-US" b="1" dirty="0" smtClean="0"/>
              <a:t>(</a:t>
            </a:r>
            <a:r>
              <a:rPr lang="en-US" b="1" dirty="0"/>
              <a:t>a) Address range of </a:t>
            </a:r>
            <a:r>
              <a:rPr lang="en-US" b="1" dirty="0">
                <a:solidFill>
                  <a:srgbClr val="FF0000"/>
                </a:solidFill>
              </a:rPr>
              <a:t>0x00100000 – 0x00100FFF </a:t>
            </a:r>
            <a:r>
              <a:rPr lang="en-US" b="1" dirty="0"/>
              <a:t>for EEPROM</a:t>
            </a:r>
          </a:p>
          <a:p>
            <a:pPr marL="0" lvl="1">
              <a:lnSpc>
                <a:spcPct val="150000"/>
              </a:lnSpc>
            </a:pPr>
            <a:r>
              <a:rPr lang="en-US" b="1" dirty="0"/>
              <a:t> </a:t>
            </a:r>
            <a:r>
              <a:rPr lang="en-US" b="1" dirty="0" smtClean="0"/>
              <a:t>    (</a:t>
            </a:r>
            <a:r>
              <a:rPr lang="en-US" b="1" dirty="0"/>
              <a:t>b) Address range of </a:t>
            </a:r>
            <a:r>
              <a:rPr lang="en-US" b="1" dirty="0">
                <a:solidFill>
                  <a:srgbClr val="FF0000"/>
                </a:solidFill>
              </a:rPr>
              <a:t>0x40000000 – 0x40007FFF </a:t>
            </a:r>
            <a:r>
              <a:rPr lang="en-US" b="1" dirty="0"/>
              <a:t>for SRAM</a:t>
            </a:r>
          </a:p>
          <a:p>
            <a:pPr marL="0" lvl="1">
              <a:lnSpc>
                <a:spcPct val="150000"/>
              </a:lnSpc>
            </a:pPr>
            <a:r>
              <a:rPr lang="en-US" b="1" dirty="0" smtClean="0"/>
              <a:t>     (</a:t>
            </a:r>
            <a:r>
              <a:rPr lang="en-US" b="1" dirty="0"/>
              <a:t>c) Address range of </a:t>
            </a:r>
            <a:r>
              <a:rPr lang="en-US" b="1" dirty="0">
                <a:solidFill>
                  <a:srgbClr val="FF0000"/>
                </a:solidFill>
              </a:rPr>
              <a:t>0x00000000 – 0x0007FFFF </a:t>
            </a:r>
            <a:r>
              <a:rPr lang="en-US" b="1" dirty="0"/>
              <a:t>for Flash</a:t>
            </a:r>
          </a:p>
          <a:p>
            <a:pPr marL="0" lvl="1">
              <a:lnSpc>
                <a:spcPct val="150000"/>
              </a:lnSpc>
            </a:pPr>
            <a:r>
              <a:rPr lang="en-US" b="1" dirty="0"/>
              <a:t> </a:t>
            </a:r>
            <a:r>
              <a:rPr lang="en-US" b="1" dirty="0" smtClean="0"/>
              <a:t>    (</a:t>
            </a:r>
            <a:r>
              <a:rPr lang="en-US" b="1" dirty="0"/>
              <a:t>d) Address range of </a:t>
            </a:r>
            <a:r>
              <a:rPr lang="en-US" b="1" dirty="0">
                <a:solidFill>
                  <a:srgbClr val="FF0000"/>
                </a:solidFill>
              </a:rPr>
              <a:t>0xFFFC0000 – 0xFFFFFFFF </a:t>
            </a:r>
            <a:r>
              <a:rPr lang="en-US" b="1" dirty="0"/>
              <a:t>for peripherals</a:t>
            </a:r>
          </a:p>
          <a:p>
            <a:pPr marL="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2519531"/>
            <a:ext cx="1143000" cy="33855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b="1" dirty="0"/>
              <a:t>peripherals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1089390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74878"/>
    </mc:Choice>
    <mc:Fallback>
      <p:transition spd="slow" advTm="174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3|80.9|23.7|144.3|37.9|42.7|202.3|67.5|160.5|35.6|98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1|1.4|28.9|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3|118.6|76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9|11.8|16.4|11.6|14.1|51.1|8|25.3|15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354.2|224.8|269.6|75.3|3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25.9|15.5|8.6|8.4|29.3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36621</TotalTime>
  <Words>391</Words>
  <Application>Microsoft Office PowerPoint</Application>
  <PresentationFormat>On-screen Show (4:3)</PresentationFormat>
  <Paragraphs>72</Paragraphs>
  <Slides>9</Slides>
  <Notes>0</Notes>
  <HiddenSlides>0</HiddenSlides>
  <MMClips>9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Office Theme</vt:lpstr>
      <vt:lpstr>Aspect</vt:lpstr>
      <vt:lpstr>Microprocessors and Assembly Language  Spring 2020</vt:lpstr>
      <vt:lpstr>Copyright Notice</vt:lpstr>
      <vt:lpstr>Why to Learn Assembly Language</vt:lpstr>
      <vt:lpstr>PowerPoint Presentation</vt:lpstr>
      <vt:lpstr>SUB Instruction</vt:lpstr>
      <vt:lpstr>ALU Instructions Using GPRs</vt:lpstr>
      <vt:lpstr>The ARM Memory Map</vt:lpstr>
      <vt:lpstr>The ARM Memory Map</vt:lpstr>
      <vt:lpstr>The ARM Memory Map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hamed</cp:lastModifiedBy>
  <cp:revision>628</cp:revision>
  <cp:lastPrinted>2017-02-07T08:08:08Z</cp:lastPrinted>
  <dcterms:created xsi:type="dcterms:W3CDTF">2006-08-16T00:00:00Z</dcterms:created>
  <dcterms:modified xsi:type="dcterms:W3CDTF">2020-05-31T07:33:22Z</dcterms:modified>
</cp:coreProperties>
</file>